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78" r:id="rId3"/>
    <p:sldId id="276" r:id="rId4"/>
    <p:sldId id="277" r:id="rId5"/>
    <p:sldId id="258" r:id="rId6"/>
    <p:sldId id="260" r:id="rId7"/>
    <p:sldId id="261" r:id="rId8"/>
    <p:sldId id="259" r:id="rId9"/>
    <p:sldId id="262" r:id="rId10"/>
    <p:sldId id="275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-166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30" name="Дата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926BC-4BBB-4BD2-BBA0-CAB381391332}" type="datetimeFigureOut">
              <a:rPr lang="uk-UA" smtClean="0"/>
              <a:pPr/>
              <a:t>04.06.2024</a:t>
            </a:fld>
            <a:endParaRPr lang="uk-UA"/>
          </a:p>
        </p:txBody>
      </p:sp>
      <p:sp>
        <p:nvSpPr>
          <p:cNvPr id="19" name="Нижний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27" name="Номер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7B44D-1A40-465D-92F4-C953B3D0AC95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926BC-4BBB-4BD2-BBA0-CAB381391332}" type="datetimeFigureOut">
              <a:rPr lang="uk-UA" smtClean="0"/>
              <a:pPr/>
              <a:t>04.06.2024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7B44D-1A40-465D-92F4-C953B3D0AC95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926BC-4BBB-4BD2-BBA0-CAB381391332}" type="datetimeFigureOut">
              <a:rPr lang="uk-UA" smtClean="0"/>
              <a:pPr/>
              <a:t>04.06.2024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7B44D-1A40-465D-92F4-C953B3D0AC95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926BC-4BBB-4BD2-BBA0-CAB381391332}" type="datetimeFigureOut">
              <a:rPr lang="uk-UA" smtClean="0"/>
              <a:pPr/>
              <a:t>04.06.2024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7B44D-1A40-465D-92F4-C953B3D0AC95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926BC-4BBB-4BD2-BBA0-CAB381391332}" type="datetimeFigureOut">
              <a:rPr lang="uk-UA" smtClean="0"/>
              <a:pPr/>
              <a:t>04.06.2024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7B44D-1A40-465D-92F4-C953B3D0AC95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926BC-4BBB-4BD2-BBA0-CAB381391332}" type="datetimeFigureOut">
              <a:rPr lang="uk-UA" smtClean="0"/>
              <a:pPr/>
              <a:t>04.06.2024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7B44D-1A40-465D-92F4-C953B3D0AC95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926BC-4BBB-4BD2-BBA0-CAB381391332}" type="datetimeFigureOut">
              <a:rPr lang="uk-UA" smtClean="0"/>
              <a:pPr/>
              <a:t>04.06.2024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7B44D-1A40-465D-92F4-C953B3D0AC95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926BC-4BBB-4BD2-BBA0-CAB381391332}" type="datetimeFigureOut">
              <a:rPr lang="uk-UA" smtClean="0"/>
              <a:pPr/>
              <a:t>04.06.2024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7B44D-1A40-465D-92F4-C953B3D0AC95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926BC-4BBB-4BD2-BBA0-CAB381391332}" type="datetimeFigureOut">
              <a:rPr lang="uk-UA" smtClean="0"/>
              <a:pPr/>
              <a:t>04.06.2024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7B44D-1A40-465D-92F4-C953B3D0AC95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926BC-4BBB-4BD2-BBA0-CAB381391332}" type="datetimeFigureOut">
              <a:rPr lang="uk-UA" smtClean="0"/>
              <a:pPr/>
              <a:t>04.06.2024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7B44D-1A40-465D-92F4-C953B3D0AC95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с одним вырезанным скругленным углом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ый треугольник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926BC-4BBB-4BD2-BBA0-CAB381391332}" type="datetimeFigureOut">
              <a:rPr lang="uk-UA" smtClean="0"/>
              <a:pPr/>
              <a:t>04.06.2024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30A7B44D-1A40-465D-92F4-C953B3D0AC95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10" name="Полилиния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Полилиния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Полилиния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0" name="Текст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7D926BC-4BBB-4BD2-BBA0-CAB381391332}" type="datetimeFigureOut">
              <a:rPr lang="uk-UA" smtClean="0"/>
              <a:pPr/>
              <a:t>04.06.2024</a:t>
            </a:fld>
            <a:endParaRPr lang="uk-UA"/>
          </a:p>
        </p:txBody>
      </p:sp>
      <p:sp>
        <p:nvSpPr>
          <p:cNvPr id="22" name="Нижний колонтитул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30A7B44D-1A40-465D-92F4-C953B3D0AC95}" type="slidenum">
              <a:rPr lang="uk-UA" smtClean="0"/>
              <a:pPr/>
              <a:t>‹#›</a:t>
            </a:fld>
            <a:endParaRPr lang="uk-UA"/>
          </a:p>
        </p:txBody>
      </p:sp>
      <p:grpSp>
        <p:nvGrpSpPr>
          <p:cNvPr id="2" name="Группа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Полилиния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Полилиния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http://smartfuse.s3.amazonaws.com/fefe11cc45ae22f69660e1beda03eee6/uploads/2016/04/sun-clipart-happy-sunshine-pictures-300x287.png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http://smartfuse.s3.amazonaws.com/fefe11cc45ae22f69660e1beda03eee6/uploads/2016/04/sun-clipart-happy-sunshine-pictures-300x287.png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http://smartfuse.s3.amazonaws.com/fefe11cc45ae22f69660e1beda03eee6/uploads/2016/04/sun-clipart-happy-sunshine-pictures-300x287.png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47056" y="1268760"/>
            <a:ext cx="8496944" cy="1584176"/>
          </a:xfrm>
        </p:spPr>
        <p:txBody>
          <a:bodyPr>
            <a:normAutofit fontScale="90000"/>
          </a:bodyPr>
          <a:lstStyle/>
          <a:p>
            <a:pPr algn="ctr"/>
            <a:r>
              <a:rPr lang="uk-UA" b="1" i="0" u="none" strike="noStrike" dirty="0" smtClean="0">
                <a:solidFill>
                  <a:srgbClr val="002060"/>
                </a:solidFill>
              </a:rPr>
              <a:t/>
            </a:r>
            <a:br>
              <a:rPr lang="uk-UA" b="1" i="0" u="none" strike="noStrike" dirty="0" smtClean="0">
                <a:solidFill>
                  <a:srgbClr val="002060"/>
                </a:solidFill>
              </a:rPr>
            </a:br>
            <a:r>
              <a:rPr lang="uk-UA" dirty="0" smtClean="0">
                <a:solidFill>
                  <a:srgbClr val="002060"/>
                </a:solidFill>
              </a:rPr>
              <a:t/>
            </a:r>
            <a:br>
              <a:rPr lang="uk-UA" dirty="0" smtClean="0">
                <a:solidFill>
                  <a:srgbClr val="002060"/>
                </a:solidFill>
              </a:rPr>
            </a:br>
            <a:r>
              <a:rPr lang="uk-UA" dirty="0" smtClean="0">
                <a:solidFill>
                  <a:srgbClr val="002060"/>
                </a:solidFill>
              </a:rPr>
              <a:t/>
            </a:r>
            <a:br>
              <a:rPr lang="uk-UA" dirty="0" smtClean="0">
                <a:solidFill>
                  <a:srgbClr val="002060"/>
                </a:solidFill>
              </a:rPr>
            </a:br>
            <a:r>
              <a:rPr lang="uk-UA" dirty="0" smtClean="0">
                <a:solidFill>
                  <a:srgbClr val="002060"/>
                </a:solidFill>
              </a:rPr>
              <a:t/>
            </a:r>
            <a:br>
              <a:rPr lang="uk-UA" dirty="0" smtClean="0">
                <a:solidFill>
                  <a:srgbClr val="002060"/>
                </a:solidFill>
              </a:rPr>
            </a:br>
            <a:r>
              <a:rPr lang="uk-UA" sz="4900" b="1" i="0" u="none" strike="noStrike" dirty="0" smtClean="0">
                <a:solidFill>
                  <a:srgbClr val="002060"/>
                </a:solidFill>
              </a:rPr>
              <a:t>Методична </a:t>
            </a:r>
            <a:r>
              <a:rPr lang="uk-UA" sz="4900" b="1" i="0" u="none" strike="noStrike" dirty="0" smtClean="0">
                <a:solidFill>
                  <a:srgbClr val="002060"/>
                </a:solidFill>
              </a:rPr>
              <a:t>рада </a:t>
            </a:r>
            <a:br>
              <a:rPr lang="uk-UA" sz="4900" b="1" i="0" u="none" strike="noStrike" dirty="0" smtClean="0">
                <a:solidFill>
                  <a:srgbClr val="002060"/>
                </a:solidFill>
              </a:rPr>
            </a:br>
            <a:r>
              <a:rPr lang="uk-UA" sz="4900" b="1" i="0" u="none" strike="noStrike" dirty="0" smtClean="0">
                <a:solidFill>
                  <a:srgbClr val="FF0000"/>
                </a:solidFill>
              </a:rPr>
              <a:t>«Нова Українська школа: практична реалізація»</a:t>
            </a:r>
            <a:br>
              <a:rPr lang="uk-UA" sz="4900" b="1" i="0" u="none" strike="noStrike" dirty="0" smtClean="0">
                <a:solidFill>
                  <a:srgbClr val="FF0000"/>
                </a:solidFill>
              </a:rPr>
            </a:br>
            <a:endParaRPr lang="uk-UA" b="1" dirty="0">
              <a:solidFill>
                <a:srgbClr val="FF0000"/>
              </a:solidFill>
            </a:endParaRPr>
          </a:p>
        </p:txBody>
      </p:sp>
      <p:pic>
        <p:nvPicPr>
          <p:cNvPr id="4" name="Picture 4" descr="E:\ДОКУМЕНТАЦИЯ\ПРЕЗЕНТАЦІЇ\шаблоны\анимация\Школа\КАНЦТОВАР\post-44042-136103332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flipH="1">
            <a:off x="2843808" y="1988840"/>
            <a:ext cx="3371337" cy="247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C:\Users\Гость\Documents\ViberDownloads\0-02-05-4c7ef89e7033997af9947a7899935d06e65d2dadfc14291a762a8584c6bfcf67_17f7d7bbe302fb5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484784"/>
            <a:ext cx="1908034" cy="2533489"/>
          </a:xfrm>
          <a:prstGeom prst="rect">
            <a:avLst/>
          </a:prstGeom>
          <a:noFill/>
        </p:spPr>
      </p:pic>
      <p:pic>
        <p:nvPicPr>
          <p:cNvPr id="18436" name="Picture 4" descr="C:\Users\Гость\Documents\ViberDownloads\0-02-05-af8afc8b31f3e035994e6af5b8bb9149f8960b6f44b3459d5e03e323a18591b0_d738812b403a31c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88224" y="2060848"/>
            <a:ext cx="2139702" cy="2852936"/>
          </a:xfrm>
          <a:prstGeom prst="rect">
            <a:avLst/>
          </a:prstGeom>
          <a:noFill/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536" y="4509120"/>
            <a:ext cx="2819806" cy="2114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3419872" y="5301208"/>
            <a:ext cx="313184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Вчитель: </a:t>
            </a:r>
            <a:r>
              <a:rPr lang="uk-UA" dirty="0" err="1" smtClean="0"/>
              <a:t>Марикіна</a:t>
            </a:r>
            <a:r>
              <a:rPr lang="uk-UA" dirty="0" smtClean="0"/>
              <a:t> Н.С.</a:t>
            </a:r>
            <a:endParaRPr lang="uk-UA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84168" y="3789040"/>
            <a:ext cx="3256508" cy="3068960"/>
          </a:xfrm>
          <a:prstGeom prst="rect">
            <a:avLst/>
          </a:prstGeom>
          <a:effectLst>
            <a:softEdge rad="6350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95536" y="188640"/>
            <a:ext cx="8229600" cy="1800200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uk-UA" dirty="0" smtClean="0"/>
              <a:t>На уроках з курсу </a:t>
            </a:r>
            <a:r>
              <a:rPr lang="ru-RU" dirty="0" smtClean="0"/>
              <a:t> «Я </a:t>
            </a:r>
            <a:r>
              <a:rPr lang="ru-RU" dirty="0" err="1" smtClean="0"/>
              <a:t>досліджую</a:t>
            </a:r>
            <a:r>
              <a:rPr lang="ru-RU" dirty="0" smtClean="0"/>
              <a:t> </a:t>
            </a:r>
            <a:r>
              <a:rPr lang="ru-RU" dirty="0" err="1" smtClean="0"/>
              <a:t>світ</a:t>
            </a:r>
            <a:r>
              <a:rPr lang="ru-RU" dirty="0" smtClean="0"/>
              <a:t>»  форму</a:t>
            </a:r>
            <a:r>
              <a:rPr lang="uk-UA" dirty="0" smtClean="0"/>
              <a:t>ю</a:t>
            </a:r>
            <a:r>
              <a:rPr lang="ru-RU" dirty="0" smtClean="0"/>
              <a:t> в </a:t>
            </a:r>
            <a:r>
              <a:rPr lang="ru-RU" dirty="0" err="1" smtClean="0"/>
              <a:t>учнів</a:t>
            </a:r>
            <a:r>
              <a:rPr lang="ru-RU" dirty="0" smtClean="0"/>
              <a:t> </a:t>
            </a:r>
            <a:r>
              <a:rPr lang="ru-RU" dirty="0" err="1" smtClean="0"/>
              <a:t>цілісн</a:t>
            </a:r>
            <a:r>
              <a:rPr lang="uk-UA" dirty="0" smtClean="0"/>
              <a:t>у</a:t>
            </a:r>
            <a:r>
              <a:rPr lang="ru-RU" dirty="0" smtClean="0"/>
              <a:t> картин</a:t>
            </a:r>
            <a:r>
              <a:rPr lang="uk-UA" dirty="0" smtClean="0"/>
              <a:t>у</a:t>
            </a:r>
            <a:r>
              <a:rPr lang="ru-RU" dirty="0" smtClean="0"/>
              <a:t> </a:t>
            </a:r>
            <a:r>
              <a:rPr lang="ru-RU" dirty="0" err="1" smtClean="0"/>
              <a:t>світу</a:t>
            </a:r>
            <a:r>
              <a:rPr lang="ru-RU" dirty="0" smtClean="0"/>
              <a:t> в </a:t>
            </a:r>
            <a:r>
              <a:rPr lang="ru-RU" dirty="0" err="1" smtClean="0"/>
              <a:t>процесі</a:t>
            </a:r>
            <a:r>
              <a:rPr lang="ru-RU" dirty="0" smtClean="0"/>
              <a:t> </a:t>
            </a:r>
            <a:r>
              <a:rPr lang="ru-RU" dirty="0" err="1" smtClean="0"/>
              <a:t>опанування</a:t>
            </a:r>
            <a:r>
              <a:rPr lang="ru-RU" dirty="0" smtClean="0"/>
              <a:t> </a:t>
            </a:r>
            <a:r>
              <a:rPr lang="ru-RU" dirty="0" err="1" smtClean="0"/>
              <a:t>соціального</a:t>
            </a:r>
            <a:r>
              <a:rPr lang="ru-RU" dirty="0" smtClean="0"/>
              <a:t> </a:t>
            </a:r>
            <a:r>
              <a:rPr lang="ru-RU" dirty="0" err="1" smtClean="0"/>
              <a:t>досвіду</a:t>
            </a:r>
            <a:r>
              <a:rPr lang="ru-RU" dirty="0" smtClean="0"/>
              <a:t>. </a:t>
            </a:r>
            <a:r>
              <a:rPr lang="uk-UA" dirty="0" smtClean="0"/>
              <a:t>На уроці учні отримують</a:t>
            </a:r>
            <a:r>
              <a:rPr lang="ru-RU" dirty="0" smtClean="0"/>
              <a:t> </a:t>
            </a:r>
            <a:r>
              <a:rPr lang="ru-RU" dirty="0" err="1" smtClean="0"/>
              <a:t>зна</a:t>
            </a:r>
            <a:r>
              <a:rPr lang="uk-UA" dirty="0" err="1" smtClean="0"/>
              <a:t>ня</a:t>
            </a:r>
            <a:r>
              <a:rPr lang="ru-RU" dirty="0" smtClean="0"/>
              <a:t> про природу </a:t>
            </a:r>
            <a:r>
              <a:rPr lang="ru-RU" dirty="0" err="1" smtClean="0"/>
              <a:t>і</a:t>
            </a:r>
            <a:r>
              <a:rPr lang="ru-RU" dirty="0" smtClean="0"/>
              <a:t> </a:t>
            </a:r>
            <a:r>
              <a:rPr lang="ru-RU" dirty="0" err="1" smtClean="0"/>
              <a:t>суспільство</a:t>
            </a:r>
            <a:r>
              <a:rPr lang="ru-RU" dirty="0" smtClean="0"/>
              <a:t>, </a:t>
            </a:r>
            <a:r>
              <a:rPr lang="uk-UA" dirty="0" smtClean="0"/>
              <a:t>вчаться проводити дослідження</a:t>
            </a:r>
            <a:r>
              <a:rPr lang="ru-RU" dirty="0" smtClean="0"/>
              <a:t>. </a:t>
            </a:r>
            <a:r>
              <a:rPr lang="ru-RU" dirty="0" err="1" smtClean="0"/>
              <a:t>Інтегрований</a:t>
            </a:r>
            <a:r>
              <a:rPr lang="ru-RU" dirty="0" smtClean="0"/>
              <a:t> курс </a:t>
            </a:r>
            <a:r>
              <a:rPr lang="ru-RU" dirty="0" err="1" smtClean="0"/>
              <a:t>сприя</a:t>
            </a:r>
            <a:r>
              <a:rPr lang="uk-UA" dirty="0" smtClean="0"/>
              <a:t>є</a:t>
            </a:r>
            <a:r>
              <a:rPr lang="ru-RU" dirty="0" smtClean="0"/>
              <a:t> </a:t>
            </a:r>
            <a:r>
              <a:rPr lang="ru-RU" dirty="0" err="1" smtClean="0"/>
              <a:t>розвитку</a:t>
            </a:r>
            <a:r>
              <a:rPr lang="ru-RU" dirty="0" smtClean="0"/>
              <a:t> </a:t>
            </a:r>
            <a:r>
              <a:rPr lang="ru-RU" dirty="0" err="1" smtClean="0"/>
              <a:t>наукової</a:t>
            </a:r>
            <a:r>
              <a:rPr lang="ru-RU" dirty="0" smtClean="0"/>
              <a:t> </a:t>
            </a:r>
            <a:r>
              <a:rPr lang="ru-RU" dirty="0" err="1" smtClean="0"/>
              <a:t>і</a:t>
            </a:r>
            <a:r>
              <a:rPr lang="ru-RU" dirty="0" smtClean="0"/>
              <a:t> </a:t>
            </a:r>
            <a:r>
              <a:rPr lang="ru-RU" dirty="0" err="1" smtClean="0"/>
              <a:t>технологічної</a:t>
            </a:r>
            <a:r>
              <a:rPr lang="ru-RU" dirty="0" smtClean="0"/>
              <a:t> </a:t>
            </a:r>
            <a:r>
              <a:rPr lang="ru-RU" dirty="0" err="1" smtClean="0"/>
              <a:t>грамотності</a:t>
            </a:r>
            <a:r>
              <a:rPr lang="ru-RU" dirty="0" smtClean="0"/>
              <a:t> </a:t>
            </a:r>
            <a:r>
              <a:rPr lang="ru-RU" dirty="0" err="1" smtClean="0"/>
              <a:t>учнів</a:t>
            </a:r>
            <a:r>
              <a:rPr lang="ru-RU" dirty="0" smtClean="0"/>
              <a:t> на </a:t>
            </a:r>
            <a:r>
              <a:rPr lang="ru-RU" dirty="0" err="1" smtClean="0"/>
              <a:t>основі</a:t>
            </a:r>
            <a:r>
              <a:rPr lang="ru-RU" dirty="0" smtClean="0"/>
              <a:t> </a:t>
            </a:r>
            <a:r>
              <a:rPr lang="ru-RU" dirty="0" err="1" smtClean="0"/>
              <a:t>набуття</a:t>
            </a:r>
            <a:r>
              <a:rPr lang="ru-RU" dirty="0" smtClean="0"/>
              <a:t> конкретного </a:t>
            </a:r>
            <a:r>
              <a:rPr lang="ru-RU" dirty="0" err="1" smtClean="0"/>
              <a:t>досвіду</a:t>
            </a:r>
            <a:r>
              <a:rPr lang="ru-RU" dirty="0" smtClean="0"/>
              <a:t> </a:t>
            </a:r>
            <a:r>
              <a:rPr lang="ru-RU" dirty="0" err="1" smtClean="0"/>
              <a:t>вирішення</a:t>
            </a:r>
            <a:r>
              <a:rPr lang="ru-RU" dirty="0" smtClean="0"/>
              <a:t> проблем</a:t>
            </a:r>
            <a:r>
              <a:rPr lang="uk-UA" dirty="0" smtClean="0"/>
              <a:t>.</a:t>
            </a:r>
          </a:p>
          <a:p>
            <a:endParaRPr lang="uk-UA" dirty="0"/>
          </a:p>
        </p:txBody>
      </p:sp>
      <p:pic>
        <p:nvPicPr>
          <p:cNvPr id="95234" name="Picture 2" descr="C:\Users\Гость\AppData\Local\Packages\Microsoft.Windows.Photos_8wekyb3d8bbwe\TempState\ShareServiceTempFolder\24555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060848"/>
            <a:ext cx="7992888" cy="4496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5" name="Picture 2" descr="C:\Users\Гость\AppData\Local\Packages\Microsoft.Windows.Photos_8wekyb3d8bbwe\TempState\ShareServiceTempFolder\12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692696"/>
            <a:ext cx="8708820" cy="56166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 smtClean="0"/>
              <a:t/>
            </a:r>
            <a:br>
              <a:rPr lang="uk-UA" dirty="0" smtClean="0"/>
            </a:br>
            <a:endParaRPr lang="uk-UA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97282" name="Picture 2" descr="C:\Users\Гость\AppData\Local\Packages\Microsoft.Windows.Photos_8wekyb3d8bbwe\TempState\ShareServiceTempFolder\Без імені (3)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332656"/>
            <a:ext cx="8856984" cy="61667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 dirty="0"/>
          </a:p>
        </p:txBody>
      </p:sp>
      <p:pic>
        <p:nvPicPr>
          <p:cNvPr id="98306" name="Picture 2" descr="C:\Users\Гость\AppData\Local\Packages\Microsoft.Windows.Photos_8wekyb3d8bbwe\TempState\ShareServiceTempFolder\кнр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0"/>
            <a:ext cx="5688632" cy="3784262"/>
          </a:xfrm>
          <a:prstGeom prst="rect">
            <a:avLst/>
          </a:prstGeom>
          <a:noFill/>
        </p:spPr>
      </p:pic>
      <p:pic>
        <p:nvPicPr>
          <p:cNvPr id="98308" name="Picture 4" descr="C:\Users\Гость\AppData\Local\Packages\Microsoft.Windows.Photos_8wekyb3d8bbwe\TempState\ShareServiceTempFolder\4566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3140968"/>
            <a:ext cx="6352028" cy="3573016"/>
          </a:xfrm>
          <a:prstGeom prst="rect">
            <a:avLst/>
          </a:prstGeom>
          <a:noFill/>
        </p:spPr>
      </p:pic>
      <p:pic>
        <p:nvPicPr>
          <p:cNvPr id="5" name="Picture 2" descr="http://russianpoetry.ru/upload/comments/414dc1faef3ff1344d1866621060f18a.jpg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99067" y="764704"/>
            <a:ext cx="3644933" cy="207099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717032"/>
            <a:ext cx="2704898" cy="2704898"/>
          </a:xfrm>
          <a:prstGeom prst="rect">
            <a:avLst/>
          </a:prstGeom>
          <a:effectLst>
            <a:softEdge rad="317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 descr="C:\Users\Гость\AppData\Local\Packages\Microsoft.Windows.Photos_8wekyb3d8bbwe\TempState\ShareServiceTempFolder\5667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88640"/>
            <a:ext cx="6687389" cy="3761656"/>
          </a:xfrm>
          <a:prstGeom prst="rect">
            <a:avLst/>
          </a:prstGeom>
          <a:noFill/>
        </p:spPr>
      </p:pic>
      <p:pic>
        <p:nvPicPr>
          <p:cNvPr id="99332" name="Picture 4" descr="C:\Users\Гость\AppData\Local\Packages\Microsoft.Windows.Photos_8wekyb3d8bbwe\TempState\ShareServiceTempFolder\прнро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2780928"/>
            <a:ext cx="5686600" cy="3792297"/>
          </a:xfrm>
          <a:prstGeom prst="rect">
            <a:avLst/>
          </a:prstGeom>
          <a:noFill/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789040"/>
            <a:ext cx="3376585" cy="2676148"/>
          </a:xfrm>
          <a:prstGeom prst="rect">
            <a:avLst/>
          </a:prstGeom>
        </p:spPr>
      </p:pic>
      <p:pic>
        <p:nvPicPr>
          <p:cNvPr id="5" name="Picture 2" descr="Похожее изображение"/>
          <p:cNvPicPr>
            <a:picLocks noChangeAspect="1" noChangeArrowheads="1"/>
          </p:cNvPicPr>
          <p:nvPr/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04248" y="620688"/>
            <a:ext cx="2208693" cy="2110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100354" name="Picture 2" descr="C:\Users\Гость\AppData\Local\Packages\Microsoft.Windows.Photos_8wekyb3d8bbwe\TempState\ShareServiceTempFolder\роолдл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404664"/>
            <a:ext cx="8712969" cy="59046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 dirty="0" smtClean="0"/>
          </a:p>
          <a:p>
            <a:endParaRPr lang="uk-UA" dirty="0"/>
          </a:p>
        </p:txBody>
      </p:sp>
      <p:pic>
        <p:nvPicPr>
          <p:cNvPr id="101378" name="Picture 2" descr="C:\Users\Гость\AppData\Local\Packages\Microsoft.Windows.Photos_8wekyb3d8bbwe\TempState\ShareServiceTempFolder\урок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88640"/>
            <a:ext cx="7236296" cy="3116070"/>
          </a:xfrm>
          <a:prstGeom prst="rect">
            <a:avLst/>
          </a:prstGeom>
          <a:noFill/>
        </p:spPr>
      </p:pic>
      <p:pic>
        <p:nvPicPr>
          <p:cNvPr id="101380" name="Picture 4" descr="C:\Users\Гость\AppData\Local\Packages\Microsoft.Windows.Photos_8wekyb3d8bbwe\TempState\ShareServiceTempFolder\Без іменіфіз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3356992"/>
            <a:ext cx="6278158" cy="3250255"/>
          </a:xfrm>
          <a:prstGeom prst="rect">
            <a:avLst/>
          </a:prstGeom>
          <a:noFill/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84168" y="3501008"/>
            <a:ext cx="3256508" cy="3068960"/>
          </a:xfrm>
          <a:prstGeom prst="rect">
            <a:avLst/>
          </a:prstGeom>
          <a:effectLst>
            <a:softEdge rad="6350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2" descr="C:\Users\Гость\AppData\Local\Packages\Microsoft.Windows.Photos_8wekyb3d8bbwe\TempState\ShareServiceTempFolder\нкег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110" y="331084"/>
            <a:ext cx="9044890" cy="6526916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 dirty="0"/>
          </a:p>
        </p:txBody>
      </p:sp>
      <p:pic>
        <p:nvPicPr>
          <p:cNvPr id="31747" name="Picture 3" descr="C:\Users\Гость\Desktop\3.jpg"/>
          <p:cNvPicPr>
            <a:picLocks noChangeAspect="1" noChangeArrowheads="1"/>
          </p:cNvPicPr>
          <p:nvPr/>
        </p:nvPicPr>
        <p:blipFill>
          <a:blip r:embed="rId2" cstate="print"/>
          <a:srcRect l="16335"/>
          <a:stretch>
            <a:fillRect/>
          </a:stretch>
        </p:blipFill>
        <p:spPr bwMode="auto">
          <a:xfrm>
            <a:off x="188053" y="116632"/>
            <a:ext cx="8955947" cy="6741368"/>
          </a:xfrm>
          <a:prstGeom prst="rect">
            <a:avLst/>
          </a:prstGeom>
          <a:noFill/>
        </p:spPr>
      </p:pic>
      <p:pic>
        <p:nvPicPr>
          <p:cNvPr id="6" name="Picture 2" descr="Похожее изображение"/>
          <p:cNvPicPr>
            <a:picLocks noChangeAspect="1" noChangeArrowheads="1"/>
          </p:cNvPicPr>
          <p:nvPr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24544" y="1052736"/>
            <a:ext cx="1304407" cy="1246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2" descr="C:\Users\Гость\AppData\Local\Packages\Microsoft.Windows.Photos_8wekyb3d8bbwe\TempState\ShareServiceTempFolder\уее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540552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 descr="C:\Users\Гость\AppData\Local\Packages\Microsoft.Windows.Photos_8wekyb3d8bbwe\TempState\ShareServiceTempFolder\Без імені (1)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404664"/>
            <a:ext cx="9143999" cy="61653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 descr="C:\Users\Гость\AppData\Local\Packages\Microsoft.Windows.Photos_8wekyb3d8bbwe\TempState\ShareServiceTempFolder\підсумок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033" y="476672"/>
            <a:ext cx="8986967" cy="61206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4" name="Picture 2" descr="C:\Users\Гость\AppData\Local\Packages\Microsoft.Windows.Photos_8wekyb3d8bbwe\TempState\ShareServiceTempFolder\Без імені (2)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476672"/>
            <a:ext cx="8640959" cy="6048672"/>
          </a:xfrm>
          <a:prstGeom prst="rect">
            <a:avLst/>
          </a:prstGeom>
          <a:noFill/>
        </p:spPr>
      </p:pic>
      <p:pic>
        <p:nvPicPr>
          <p:cNvPr id="5" name="Picture 2" descr="http://russianpoetry.ru/upload/comments/414dc1faef3ff1344d1866621060f18a.jp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60648"/>
            <a:ext cx="2385301" cy="207099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4" name="Picture 2" descr="C:\Users\Гость\AppData\Local\Packages\Microsoft.Windows.Photos_8wekyb3d8bbwe\TempState\ShareServiceTempFolder\Без імені (3)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332656"/>
            <a:ext cx="8856984" cy="6166793"/>
          </a:xfrm>
          <a:prstGeom prst="rect">
            <a:avLst/>
          </a:prstGeom>
          <a:noFill/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536" y="5102831"/>
            <a:ext cx="2214555" cy="1755169"/>
          </a:xfrm>
          <a:prstGeom prst="rect">
            <a:avLst/>
          </a:prstGeom>
        </p:spPr>
      </p:pic>
      <p:pic>
        <p:nvPicPr>
          <p:cNvPr id="6" name="Picture 2" descr="Похожее изображение"/>
          <p:cNvPicPr>
            <a:picLocks noChangeAspect="1" noChangeArrowheads="1"/>
          </p:cNvPicPr>
          <p:nvPr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08520" y="0"/>
            <a:ext cx="3076039" cy="2492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11560" y="476672"/>
            <a:ext cx="8229600" cy="6048672"/>
          </a:xfrm>
        </p:spPr>
        <p:txBody>
          <a:bodyPr/>
          <a:lstStyle/>
          <a:p>
            <a:pPr lvl="0">
              <a:buNone/>
            </a:pPr>
            <a:r>
              <a:rPr lang="uk-UA" sz="2800" b="1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У наших руках — найбільша з цінностей світу —      Людина. Ми творимо Людину, як скульптор творить свою статую з     безформного шматка мармуру: десь в глибині цієї мертвої брили лежать прекрасні риси, які належить добути, очистити від усього зайвого. </a:t>
            </a:r>
          </a:p>
          <a:p>
            <a:pPr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</a:t>
            </a:r>
            <a:r>
              <a:rPr lang="uk-UA" b="1" dirty="0" smtClean="0"/>
              <a:t>В.О. Сухомлинський</a:t>
            </a:r>
            <a:endParaRPr lang="uk-UA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95536" y="3645024"/>
            <a:ext cx="842493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err="1"/>
              <a:t>Кожен</a:t>
            </a:r>
            <a:r>
              <a:rPr lang="ru-RU" sz="2800" dirty="0"/>
              <a:t> день </a:t>
            </a:r>
            <a:r>
              <a:rPr lang="ru-RU" sz="2800" dirty="0" err="1"/>
              <a:t>навчання</a:t>
            </a:r>
            <a:r>
              <a:rPr lang="ru-RU" sz="2800" dirty="0"/>
              <a:t> </a:t>
            </a:r>
            <a:r>
              <a:rPr lang="ru-RU" sz="2800" dirty="0" err="1"/>
              <a:t>розпочинається</a:t>
            </a:r>
            <a:r>
              <a:rPr lang="ru-RU" sz="2800" b="1" dirty="0"/>
              <a:t> «</a:t>
            </a:r>
            <a:r>
              <a:rPr lang="ru-RU" sz="2800" b="1" dirty="0" err="1"/>
              <a:t>ранковими</a:t>
            </a:r>
            <a:r>
              <a:rPr lang="ru-RU" sz="2800" b="1" dirty="0"/>
              <a:t> </a:t>
            </a:r>
            <a:r>
              <a:rPr lang="ru-RU" sz="2800" b="1" dirty="0" err="1"/>
              <a:t>зустрічами</a:t>
            </a:r>
            <a:r>
              <a:rPr lang="ru-RU" sz="2800" b="1" dirty="0"/>
              <a:t>»,</a:t>
            </a:r>
            <a:r>
              <a:rPr lang="ru-RU" sz="2800" dirty="0"/>
              <a:t> </a:t>
            </a:r>
            <a:r>
              <a:rPr lang="ru-RU" sz="2800" dirty="0" err="1"/>
              <a:t>під</a:t>
            </a:r>
            <a:r>
              <a:rPr lang="ru-RU" sz="2800" dirty="0"/>
              <a:t> час </a:t>
            </a:r>
            <a:r>
              <a:rPr lang="ru-RU" sz="2800" dirty="0" err="1"/>
              <a:t>яких</a:t>
            </a:r>
            <a:r>
              <a:rPr lang="ru-RU" sz="2800" dirty="0"/>
              <a:t>  </a:t>
            </a:r>
            <a:r>
              <a:rPr lang="ru-RU" sz="2800" dirty="0" err="1" smtClean="0"/>
              <a:t>діти</a:t>
            </a:r>
            <a:r>
              <a:rPr lang="ru-RU" sz="2800" dirty="0" smtClean="0"/>
              <a:t> </a:t>
            </a:r>
            <a:r>
              <a:rPr lang="ru-RU" sz="2800" dirty="0" err="1"/>
              <a:t>знайомляться</a:t>
            </a:r>
            <a:r>
              <a:rPr lang="ru-RU" sz="2800" dirty="0"/>
              <a:t> </a:t>
            </a:r>
            <a:r>
              <a:rPr lang="ru-RU" sz="2800" dirty="0" err="1"/>
              <a:t>з</a:t>
            </a:r>
            <a:r>
              <a:rPr lang="ru-RU" sz="2800" dirty="0"/>
              <a:t> планами на день, </a:t>
            </a:r>
            <a:r>
              <a:rPr lang="ru-RU" sz="2800" dirty="0" err="1"/>
              <a:t>діляться</a:t>
            </a:r>
            <a:r>
              <a:rPr lang="ru-RU" sz="2800" dirty="0"/>
              <a:t> </a:t>
            </a:r>
            <a:r>
              <a:rPr lang="ru-RU" sz="2800" dirty="0" err="1"/>
              <a:t>власним</a:t>
            </a:r>
            <a:r>
              <a:rPr lang="ru-RU" sz="2800" dirty="0"/>
              <a:t> </a:t>
            </a:r>
            <a:r>
              <a:rPr lang="ru-RU" sz="2800" dirty="0" err="1"/>
              <a:t>досвідом</a:t>
            </a:r>
            <a:r>
              <a:rPr lang="ru-RU" sz="2800" dirty="0"/>
              <a:t>, </a:t>
            </a:r>
            <a:r>
              <a:rPr lang="ru-RU" sz="2800" dirty="0" err="1"/>
              <a:t>обмінюються</a:t>
            </a:r>
            <a:r>
              <a:rPr lang="ru-RU" sz="2800" dirty="0"/>
              <a:t> </a:t>
            </a:r>
            <a:r>
              <a:rPr lang="ru-RU" sz="2800" dirty="0" err="1"/>
              <a:t>щоденними</a:t>
            </a:r>
            <a:r>
              <a:rPr lang="ru-RU" sz="2800" dirty="0"/>
              <a:t> новинами.</a:t>
            </a:r>
            <a:endParaRPr lang="uk-UA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 descr="Презентація &quot;Ранкові зустрічі&quot;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 descr="C:\Users\Гость\Downloads\1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одержимое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 dirty="0" smtClean="0"/>
          </a:p>
          <a:p>
            <a:endParaRPr lang="uk-UA" dirty="0" smtClean="0"/>
          </a:p>
        </p:txBody>
      </p:sp>
      <p:pic>
        <p:nvPicPr>
          <p:cNvPr id="89090" name="Picture 2" descr="C:\Users\Гость\Downloads\2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00" y="-136525"/>
            <a:ext cx="9170524" cy="68778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93186" name="Picture 2" descr="C:\Users\Гость\Downloads\2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499" y="-136525"/>
            <a:ext cx="9074513" cy="6805885"/>
          </a:xfrm>
          <a:prstGeom prst="rect">
            <a:avLst/>
          </a:prstGeom>
          <a:noFill/>
        </p:spPr>
      </p:pic>
      <p:sp>
        <p:nvSpPr>
          <p:cNvPr id="93187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На уроках з курсу </a:t>
            </a:r>
            <a:r>
              <a:rPr kumimoji="0" 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«Я досліджую світ»  форму</a:t>
            </a:r>
            <a:r>
              <a:rPr kumimoji="0" lang="uk-UA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</a:t>
            </a:r>
            <a:r>
              <a:rPr kumimoji="0" 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в учнів цілісн</a:t>
            </a:r>
            <a:r>
              <a:rPr kumimoji="0" lang="uk-UA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у</a:t>
            </a:r>
            <a:r>
              <a:rPr kumimoji="0" 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картин</a:t>
            </a:r>
            <a:r>
              <a:rPr kumimoji="0" lang="uk-UA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у</a:t>
            </a:r>
            <a:r>
              <a:rPr kumimoji="0" 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світу в процесі опанування соціального досвіду. </a:t>
            </a:r>
            <a:r>
              <a:rPr kumimoji="0" lang="uk-UA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На уроці учні отримують</a:t>
            </a:r>
            <a:r>
              <a:rPr kumimoji="0" 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зна</a:t>
            </a:r>
            <a:r>
              <a:rPr kumimoji="0" lang="uk-UA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ня</a:t>
            </a:r>
            <a:r>
              <a:rPr kumimoji="0" 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про природу і суспільство, </a:t>
            </a:r>
            <a:r>
              <a:rPr kumimoji="0" lang="uk-UA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вчаться проводити дослідження</a:t>
            </a:r>
            <a:r>
              <a:rPr kumimoji="0" 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 Інтегрований курс сприя</a:t>
            </a:r>
            <a:r>
              <a:rPr kumimoji="0" lang="uk-UA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є</a:t>
            </a:r>
            <a:r>
              <a:rPr kumimoji="0" 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розвитку наукової і технологічної грамотності учнів на основі набуття конкретного досвіду вирішення проблем</a:t>
            </a:r>
            <a:r>
              <a:rPr kumimoji="0" lang="uk-UA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  <a:endParaRPr kumimoji="0" lang="uk-UA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оток">
  <a:themeElements>
    <a:clrScheme name="Поток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Поток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Поток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234</TotalTime>
  <Words>193</Words>
  <Application>Microsoft Office PowerPoint</Application>
  <PresentationFormat>Экран (4:3)</PresentationFormat>
  <Paragraphs>8</Paragraphs>
  <Slides>22</Slides>
  <Notes>0</Notes>
  <HiddenSlides>1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3" baseType="lpstr">
      <vt:lpstr>Поток</vt:lpstr>
      <vt:lpstr>    Методична рада  «Нова Українська школа: практична реалізація» 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 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Методична рада  «Нова Українська школа: практична реалізація»</dc:title>
  <dc:creator>Гость</dc:creator>
  <cp:lastModifiedBy>Гость</cp:lastModifiedBy>
  <cp:revision>25</cp:revision>
  <dcterms:created xsi:type="dcterms:W3CDTF">2023-12-27T16:37:12Z</dcterms:created>
  <dcterms:modified xsi:type="dcterms:W3CDTF">2024-06-04T08:48:30Z</dcterms:modified>
</cp:coreProperties>
</file>